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40"/>
  </p:normalViewPr>
  <p:slideViewPr>
    <p:cSldViewPr snapToGrid="0" snapToObjects="1">
      <p:cViewPr varScale="1">
        <p:scale>
          <a:sx n="111" d="100"/>
          <a:sy n="111" d="100"/>
        </p:scale>
        <p:origin x="117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DA837A-AD7E-0F44-B89D-F093EEE3C97A}"/>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A5A6E5F4-9D8F-224E-BC25-21DC600373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CB29D4B4-D935-2B4E-A3CE-EBF397FCFBFB}"/>
              </a:ext>
            </a:extLst>
          </p:cNvPr>
          <p:cNvSpPr>
            <a:spLocks noGrp="1"/>
          </p:cNvSpPr>
          <p:nvPr>
            <p:ph type="dt" sz="half" idx="10"/>
          </p:nvPr>
        </p:nvSpPr>
        <p:spPr/>
        <p:txBody>
          <a:bodyPr/>
          <a:lstStyle/>
          <a:p>
            <a:fld id="{3D9263BC-8589-A948-BDCB-0CB2AC4F3C0E}" type="datetimeFigureOut">
              <a:rPr kumimoji="1" lang="zh-CN" altLang="en-US" smtClean="0"/>
              <a:t>2020/6/2</a:t>
            </a:fld>
            <a:endParaRPr kumimoji="1" lang="zh-CN" altLang="en-US"/>
          </a:p>
        </p:txBody>
      </p:sp>
      <p:sp>
        <p:nvSpPr>
          <p:cNvPr id="5" name="页脚占位符 4">
            <a:extLst>
              <a:ext uri="{FF2B5EF4-FFF2-40B4-BE49-F238E27FC236}">
                <a16:creationId xmlns:a16="http://schemas.microsoft.com/office/drawing/2014/main" id="{F9809F06-9AC5-9D4C-B2D1-6E1D56D43D61}"/>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8EE38A6-5F7B-4547-A206-39F183E6114B}"/>
              </a:ext>
            </a:extLst>
          </p:cNvPr>
          <p:cNvSpPr>
            <a:spLocks noGrp="1"/>
          </p:cNvSpPr>
          <p:nvPr>
            <p:ph type="sldNum" sz="quarter" idx="12"/>
          </p:nvPr>
        </p:nvSpPr>
        <p:spPr/>
        <p:txBody>
          <a:body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2727610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A56936-2996-FE4F-9A47-B76E7EA37C06}"/>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8EDEA950-F6E3-794D-8A45-85114AA22A9A}"/>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D885B635-B4B8-104A-9B5C-0277BCE4BAB8}"/>
              </a:ext>
            </a:extLst>
          </p:cNvPr>
          <p:cNvSpPr>
            <a:spLocks noGrp="1"/>
          </p:cNvSpPr>
          <p:nvPr>
            <p:ph type="dt" sz="half" idx="10"/>
          </p:nvPr>
        </p:nvSpPr>
        <p:spPr/>
        <p:txBody>
          <a:bodyPr/>
          <a:lstStyle/>
          <a:p>
            <a:fld id="{3D9263BC-8589-A948-BDCB-0CB2AC4F3C0E}" type="datetimeFigureOut">
              <a:rPr kumimoji="1" lang="zh-CN" altLang="en-US" smtClean="0"/>
              <a:t>2020/6/2</a:t>
            </a:fld>
            <a:endParaRPr kumimoji="1" lang="zh-CN" altLang="en-US"/>
          </a:p>
        </p:txBody>
      </p:sp>
      <p:sp>
        <p:nvSpPr>
          <p:cNvPr id="5" name="页脚占位符 4">
            <a:extLst>
              <a:ext uri="{FF2B5EF4-FFF2-40B4-BE49-F238E27FC236}">
                <a16:creationId xmlns:a16="http://schemas.microsoft.com/office/drawing/2014/main" id="{10D4ECBB-85B8-304B-A16B-42AFEC5E4AEE}"/>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B95C001-D626-1040-B26F-F93DAFA69426}"/>
              </a:ext>
            </a:extLst>
          </p:cNvPr>
          <p:cNvSpPr>
            <a:spLocks noGrp="1"/>
          </p:cNvSpPr>
          <p:nvPr>
            <p:ph type="sldNum" sz="quarter" idx="12"/>
          </p:nvPr>
        </p:nvSpPr>
        <p:spPr/>
        <p:txBody>
          <a:body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34559760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4A368C4-9097-404E-BCB5-3A743281D75B}"/>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5F44D8E0-9083-7E4E-8D93-5E0A7442A8B1}"/>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34115799-CBBA-8B46-86CA-8CA4442885D2}"/>
              </a:ext>
            </a:extLst>
          </p:cNvPr>
          <p:cNvSpPr>
            <a:spLocks noGrp="1"/>
          </p:cNvSpPr>
          <p:nvPr>
            <p:ph type="dt" sz="half" idx="10"/>
          </p:nvPr>
        </p:nvSpPr>
        <p:spPr/>
        <p:txBody>
          <a:bodyPr/>
          <a:lstStyle/>
          <a:p>
            <a:fld id="{3D9263BC-8589-A948-BDCB-0CB2AC4F3C0E}" type="datetimeFigureOut">
              <a:rPr kumimoji="1" lang="zh-CN" altLang="en-US" smtClean="0"/>
              <a:t>2020/6/2</a:t>
            </a:fld>
            <a:endParaRPr kumimoji="1" lang="zh-CN" altLang="en-US"/>
          </a:p>
        </p:txBody>
      </p:sp>
      <p:sp>
        <p:nvSpPr>
          <p:cNvPr id="5" name="页脚占位符 4">
            <a:extLst>
              <a:ext uri="{FF2B5EF4-FFF2-40B4-BE49-F238E27FC236}">
                <a16:creationId xmlns:a16="http://schemas.microsoft.com/office/drawing/2014/main" id="{98FE8B24-991D-E944-8570-F3358F2E113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4A54DAA-558F-5242-A333-54CBB77CE9E0}"/>
              </a:ext>
            </a:extLst>
          </p:cNvPr>
          <p:cNvSpPr>
            <a:spLocks noGrp="1"/>
          </p:cNvSpPr>
          <p:nvPr>
            <p:ph type="sldNum" sz="quarter" idx="12"/>
          </p:nvPr>
        </p:nvSpPr>
        <p:spPr/>
        <p:txBody>
          <a:body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2977853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E093C5-E12F-9240-BD4D-23D946FA6FE5}"/>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29A10A15-3008-1046-BEF2-4EC86FBDF32C}"/>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0F7BA1CD-453A-F946-960F-BEEF815C6E0C}"/>
              </a:ext>
            </a:extLst>
          </p:cNvPr>
          <p:cNvSpPr>
            <a:spLocks noGrp="1"/>
          </p:cNvSpPr>
          <p:nvPr>
            <p:ph type="dt" sz="half" idx="10"/>
          </p:nvPr>
        </p:nvSpPr>
        <p:spPr/>
        <p:txBody>
          <a:bodyPr/>
          <a:lstStyle/>
          <a:p>
            <a:fld id="{3D9263BC-8589-A948-BDCB-0CB2AC4F3C0E}" type="datetimeFigureOut">
              <a:rPr kumimoji="1" lang="zh-CN" altLang="en-US" smtClean="0"/>
              <a:t>2020/6/2</a:t>
            </a:fld>
            <a:endParaRPr kumimoji="1" lang="zh-CN" altLang="en-US"/>
          </a:p>
        </p:txBody>
      </p:sp>
      <p:sp>
        <p:nvSpPr>
          <p:cNvPr id="5" name="页脚占位符 4">
            <a:extLst>
              <a:ext uri="{FF2B5EF4-FFF2-40B4-BE49-F238E27FC236}">
                <a16:creationId xmlns:a16="http://schemas.microsoft.com/office/drawing/2014/main" id="{9204336D-1EEB-9B49-95CF-E133CC051D36}"/>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E7D7F752-36D2-1048-B6CA-BDB679C468F4}"/>
              </a:ext>
            </a:extLst>
          </p:cNvPr>
          <p:cNvSpPr>
            <a:spLocks noGrp="1"/>
          </p:cNvSpPr>
          <p:nvPr>
            <p:ph type="sldNum" sz="quarter" idx="12"/>
          </p:nvPr>
        </p:nvSpPr>
        <p:spPr/>
        <p:txBody>
          <a:body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1332844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A8B4A3-D7A7-0C4E-927A-698903422C85}"/>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DBDB2B63-F357-4E45-A202-BCCC7D69F0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56EDE4DA-B6B7-0248-A8C1-4A0525008EE0}"/>
              </a:ext>
            </a:extLst>
          </p:cNvPr>
          <p:cNvSpPr>
            <a:spLocks noGrp="1"/>
          </p:cNvSpPr>
          <p:nvPr>
            <p:ph type="dt" sz="half" idx="10"/>
          </p:nvPr>
        </p:nvSpPr>
        <p:spPr/>
        <p:txBody>
          <a:bodyPr/>
          <a:lstStyle/>
          <a:p>
            <a:fld id="{3D9263BC-8589-A948-BDCB-0CB2AC4F3C0E}" type="datetimeFigureOut">
              <a:rPr kumimoji="1" lang="zh-CN" altLang="en-US" smtClean="0"/>
              <a:t>2020/6/2</a:t>
            </a:fld>
            <a:endParaRPr kumimoji="1" lang="zh-CN" altLang="en-US"/>
          </a:p>
        </p:txBody>
      </p:sp>
      <p:sp>
        <p:nvSpPr>
          <p:cNvPr id="5" name="页脚占位符 4">
            <a:extLst>
              <a:ext uri="{FF2B5EF4-FFF2-40B4-BE49-F238E27FC236}">
                <a16:creationId xmlns:a16="http://schemas.microsoft.com/office/drawing/2014/main" id="{47C41E88-D753-0A43-9A05-ADA48B401EBB}"/>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C6A7CEDD-CD08-6147-965A-D9C78F89F0FF}"/>
              </a:ext>
            </a:extLst>
          </p:cNvPr>
          <p:cNvSpPr>
            <a:spLocks noGrp="1"/>
          </p:cNvSpPr>
          <p:nvPr>
            <p:ph type="sldNum" sz="quarter" idx="12"/>
          </p:nvPr>
        </p:nvSpPr>
        <p:spPr/>
        <p:txBody>
          <a:body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28778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6A31B7-3A39-DD4E-8F08-54B454ACC95C}"/>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96A7995E-4111-2F4F-ABE6-44A04AA3043C}"/>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2E5299F1-334D-994A-BC1B-4A2D370C271F}"/>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D258BD24-6409-F24F-A7AB-BDE637870AEB}"/>
              </a:ext>
            </a:extLst>
          </p:cNvPr>
          <p:cNvSpPr>
            <a:spLocks noGrp="1"/>
          </p:cNvSpPr>
          <p:nvPr>
            <p:ph type="dt" sz="half" idx="10"/>
          </p:nvPr>
        </p:nvSpPr>
        <p:spPr/>
        <p:txBody>
          <a:bodyPr/>
          <a:lstStyle/>
          <a:p>
            <a:fld id="{3D9263BC-8589-A948-BDCB-0CB2AC4F3C0E}" type="datetimeFigureOut">
              <a:rPr kumimoji="1" lang="zh-CN" altLang="en-US" smtClean="0"/>
              <a:t>2020/6/2</a:t>
            </a:fld>
            <a:endParaRPr kumimoji="1" lang="zh-CN" altLang="en-US"/>
          </a:p>
        </p:txBody>
      </p:sp>
      <p:sp>
        <p:nvSpPr>
          <p:cNvPr id="6" name="页脚占位符 5">
            <a:extLst>
              <a:ext uri="{FF2B5EF4-FFF2-40B4-BE49-F238E27FC236}">
                <a16:creationId xmlns:a16="http://schemas.microsoft.com/office/drawing/2014/main" id="{F118309A-968E-284B-94D5-B210FF015F24}"/>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A3648E2B-DD7A-CD4E-BA0E-013597FE5B0B}"/>
              </a:ext>
            </a:extLst>
          </p:cNvPr>
          <p:cNvSpPr>
            <a:spLocks noGrp="1"/>
          </p:cNvSpPr>
          <p:nvPr>
            <p:ph type="sldNum" sz="quarter" idx="12"/>
          </p:nvPr>
        </p:nvSpPr>
        <p:spPr/>
        <p:txBody>
          <a:body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3510103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7A43529-EE1B-C841-83F6-E65E2D67668B}"/>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85CD0C61-40EE-AE49-8564-2CF662ED80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0C5785B3-7433-5F41-82B1-7E1AAEAC377F}"/>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11B95F3A-7EA1-DC46-AFFF-361EA90AE8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39A1F926-ADD0-3E4D-B283-B691EC42FF0C}"/>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075AA394-8CF1-E141-B7B1-AACC44A19E86}"/>
              </a:ext>
            </a:extLst>
          </p:cNvPr>
          <p:cNvSpPr>
            <a:spLocks noGrp="1"/>
          </p:cNvSpPr>
          <p:nvPr>
            <p:ph type="dt" sz="half" idx="10"/>
          </p:nvPr>
        </p:nvSpPr>
        <p:spPr/>
        <p:txBody>
          <a:bodyPr/>
          <a:lstStyle/>
          <a:p>
            <a:fld id="{3D9263BC-8589-A948-BDCB-0CB2AC4F3C0E}" type="datetimeFigureOut">
              <a:rPr kumimoji="1" lang="zh-CN" altLang="en-US" smtClean="0"/>
              <a:t>2020/6/2</a:t>
            </a:fld>
            <a:endParaRPr kumimoji="1" lang="zh-CN" altLang="en-US"/>
          </a:p>
        </p:txBody>
      </p:sp>
      <p:sp>
        <p:nvSpPr>
          <p:cNvPr id="8" name="页脚占位符 7">
            <a:extLst>
              <a:ext uri="{FF2B5EF4-FFF2-40B4-BE49-F238E27FC236}">
                <a16:creationId xmlns:a16="http://schemas.microsoft.com/office/drawing/2014/main" id="{C07ECC3D-F523-FC49-98BE-F9FE17A4D32C}"/>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AC3AEB71-F47A-B043-9BBA-B4A5638DD47E}"/>
              </a:ext>
            </a:extLst>
          </p:cNvPr>
          <p:cNvSpPr>
            <a:spLocks noGrp="1"/>
          </p:cNvSpPr>
          <p:nvPr>
            <p:ph type="sldNum" sz="quarter" idx="12"/>
          </p:nvPr>
        </p:nvSpPr>
        <p:spPr/>
        <p:txBody>
          <a:body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39420673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037ACF-B6A7-B544-94E3-49608F7B659F}"/>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153BF340-9DB6-7546-86C3-E083055F1171}"/>
              </a:ext>
            </a:extLst>
          </p:cNvPr>
          <p:cNvSpPr>
            <a:spLocks noGrp="1"/>
          </p:cNvSpPr>
          <p:nvPr>
            <p:ph type="dt" sz="half" idx="10"/>
          </p:nvPr>
        </p:nvSpPr>
        <p:spPr/>
        <p:txBody>
          <a:bodyPr/>
          <a:lstStyle/>
          <a:p>
            <a:fld id="{3D9263BC-8589-A948-BDCB-0CB2AC4F3C0E}" type="datetimeFigureOut">
              <a:rPr kumimoji="1" lang="zh-CN" altLang="en-US" smtClean="0"/>
              <a:t>2020/6/2</a:t>
            </a:fld>
            <a:endParaRPr kumimoji="1" lang="zh-CN" altLang="en-US"/>
          </a:p>
        </p:txBody>
      </p:sp>
      <p:sp>
        <p:nvSpPr>
          <p:cNvPr id="4" name="页脚占位符 3">
            <a:extLst>
              <a:ext uri="{FF2B5EF4-FFF2-40B4-BE49-F238E27FC236}">
                <a16:creationId xmlns:a16="http://schemas.microsoft.com/office/drawing/2014/main" id="{4EE436E6-0D4C-4046-83FF-FF30C9F987A4}"/>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2831B279-F507-0E4B-AE25-E29452248777}"/>
              </a:ext>
            </a:extLst>
          </p:cNvPr>
          <p:cNvSpPr>
            <a:spLocks noGrp="1"/>
          </p:cNvSpPr>
          <p:nvPr>
            <p:ph type="sldNum" sz="quarter" idx="12"/>
          </p:nvPr>
        </p:nvSpPr>
        <p:spPr/>
        <p:txBody>
          <a:body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30613228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DC8C68D-C916-0249-A870-9C13215C9611}"/>
              </a:ext>
            </a:extLst>
          </p:cNvPr>
          <p:cNvSpPr>
            <a:spLocks noGrp="1"/>
          </p:cNvSpPr>
          <p:nvPr>
            <p:ph type="dt" sz="half" idx="10"/>
          </p:nvPr>
        </p:nvSpPr>
        <p:spPr/>
        <p:txBody>
          <a:bodyPr/>
          <a:lstStyle/>
          <a:p>
            <a:fld id="{3D9263BC-8589-A948-BDCB-0CB2AC4F3C0E}" type="datetimeFigureOut">
              <a:rPr kumimoji="1" lang="zh-CN" altLang="en-US" smtClean="0"/>
              <a:t>2020/6/2</a:t>
            </a:fld>
            <a:endParaRPr kumimoji="1" lang="zh-CN" altLang="en-US"/>
          </a:p>
        </p:txBody>
      </p:sp>
      <p:sp>
        <p:nvSpPr>
          <p:cNvPr id="3" name="页脚占位符 2">
            <a:extLst>
              <a:ext uri="{FF2B5EF4-FFF2-40B4-BE49-F238E27FC236}">
                <a16:creationId xmlns:a16="http://schemas.microsoft.com/office/drawing/2014/main" id="{4BFEF900-27CF-A34B-A115-20B914F06EA0}"/>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F47ED945-423E-EF47-8ED9-2FD99FFB09E3}"/>
              </a:ext>
            </a:extLst>
          </p:cNvPr>
          <p:cNvSpPr>
            <a:spLocks noGrp="1"/>
          </p:cNvSpPr>
          <p:nvPr>
            <p:ph type="sldNum" sz="quarter" idx="12"/>
          </p:nvPr>
        </p:nvSpPr>
        <p:spPr/>
        <p:txBody>
          <a:body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23690634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5053FF-14EC-8C4D-B7C9-AC8F1FB8F13F}"/>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C1BB133B-C32A-5743-9764-470802636D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BC46200C-5FFB-3A4A-B496-DD92787E5B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C3D4BA24-AB8E-D04B-9555-0ED737A04AD3}"/>
              </a:ext>
            </a:extLst>
          </p:cNvPr>
          <p:cNvSpPr>
            <a:spLocks noGrp="1"/>
          </p:cNvSpPr>
          <p:nvPr>
            <p:ph type="dt" sz="half" idx="10"/>
          </p:nvPr>
        </p:nvSpPr>
        <p:spPr/>
        <p:txBody>
          <a:bodyPr/>
          <a:lstStyle/>
          <a:p>
            <a:fld id="{3D9263BC-8589-A948-BDCB-0CB2AC4F3C0E}" type="datetimeFigureOut">
              <a:rPr kumimoji="1" lang="zh-CN" altLang="en-US" smtClean="0"/>
              <a:t>2020/6/2</a:t>
            </a:fld>
            <a:endParaRPr kumimoji="1" lang="zh-CN" altLang="en-US"/>
          </a:p>
        </p:txBody>
      </p:sp>
      <p:sp>
        <p:nvSpPr>
          <p:cNvPr id="6" name="页脚占位符 5">
            <a:extLst>
              <a:ext uri="{FF2B5EF4-FFF2-40B4-BE49-F238E27FC236}">
                <a16:creationId xmlns:a16="http://schemas.microsoft.com/office/drawing/2014/main" id="{6BB7F367-BE45-A848-BCD7-5A32631855B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C483105D-21B0-6445-98B0-E220DBB6CD9C}"/>
              </a:ext>
            </a:extLst>
          </p:cNvPr>
          <p:cNvSpPr>
            <a:spLocks noGrp="1"/>
          </p:cNvSpPr>
          <p:nvPr>
            <p:ph type="sldNum" sz="quarter" idx="12"/>
          </p:nvPr>
        </p:nvSpPr>
        <p:spPr/>
        <p:txBody>
          <a:body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19373607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14AD79-5BA5-1342-B1EE-484DE152292E}"/>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F6703DC3-B7FE-424A-A453-0B122BEA72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94796CDD-F7B0-224D-B21E-C3A0DE3496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4F6CDE7D-4FF0-C348-A936-1C60206A7EFD}"/>
              </a:ext>
            </a:extLst>
          </p:cNvPr>
          <p:cNvSpPr>
            <a:spLocks noGrp="1"/>
          </p:cNvSpPr>
          <p:nvPr>
            <p:ph type="dt" sz="half" idx="10"/>
          </p:nvPr>
        </p:nvSpPr>
        <p:spPr/>
        <p:txBody>
          <a:bodyPr/>
          <a:lstStyle/>
          <a:p>
            <a:fld id="{3D9263BC-8589-A948-BDCB-0CB2AC4F3C0E}" type="datetimeFigureOut">
              <a:rPr kumimoji="1" lang="zh-CN" altLang="en-US" smtClean="0"/>
              <a:t>2020/6/2</a:t>
            </a:fld>
            <a:endParaRPr kumimoji="1" lang="zh-CN" altLang="en-US"/>
          </a:p>
        </p:txBody>
      </p:sp>
      <p:sp>
        <p:nvSpPr>
          <p:cNvPr id="6" name="页脚占位符 5">
            <a:extLst>
              <a:ext uri="{FF2B5EF4-FFF2-40B4-BE49-F238E27FC236}">
                <a16:creationId xmlns:a16="http://schemas.microsoft.com/office/drawing/2014/main" id="{16FC240A-EF8B-5F42-8884-3A954734D764}"/>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501BB01F-A5C5-BA4A-BBC2-1A101A2AB849}"/>
              </a:ext>
            </a:extLst>
          </p:cNvPr>
          <p:cNvSpPr>
            <a:spLocks noGrp="1"/>
          </p:cNvSpPr>
          <p:nvPr>
            <p:ph type="sldNum" sz="quarter" idx="12"/>
          </p:nvPr>
        </p:nvSpPr>
        <p:spPr/>
        <p:txBody>
          <a:body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3973760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5119551-F182-A043-ADAA-DB0453160E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7088CD0E-5647-1C41-B6CA-AD0ABBE67F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79ACE576-777E-5A43-ACAB-A12DA71E8A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9263BC-8589-A948-BDCB-0CB2AC4F3C0E}" type="datetimeFigureOut">
              <a:rPr kumimoji="1" lang="zh-CN" altLang="en-US" smtClean="0"/>
              <a:t>2020/6/2</a:t>
            </a:fld>
            <a:endParaRPr kumimoji="1" lang="zh-CN" altLang="en-US"/>
          </a:p>
        </p:txBody>
      </p:sp>
      <p:sp>
        <p:nvSpPr>
          <p:cNvPr id="5" name="页脚占位符 4">
            <a:extLst>
              <a:ext uri="{FF2B5EF4-FFF2-40B4-BE49-F238E27FC236}">
                <a16:creationId xmlns:a16="http://schemas.microsoft.com/office/drawing/2014/main" id="{E87A2E1F-7250-7A48-908F-6FEC8266EC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AC19D16A-65EF-3745-83B0-0003BAE5BD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3A67DF-C89F-7C4A-BDC9-EEB3BDBA6EB6}" type="slidenum">
              <a:rPr kumimoji="1" lang="zh-CN" altLang="en-US" smtClean="0"/>
              <a:t>‹#›</a:t>
            </a:fld>
            <a:endParaRPr kumimoji="1" lang="zh-CN" altLang="en-US"/>
          </a:p>
        </p:txBody>
      </p:sp>
    </p:spTree>
    <p:extLst>
      <p:ext uri="{BB962C8B-B14F-4D97-AF65-F5344CB8AC3E}">
        <p14:creationId xmlns:p14="http://schemas.microsoft.com/office/powerpoint/2010/main" val="29063531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1A3A21-1BB9-6A4E-81E1-E0C3DD9F9E4A}"/>
              </a:ext>
            </a:extLst>
          </p:cNvPr>
          <p:cNvSpPr>
            <a:spLocks noGrp="1"/>
          </p:cNvSpPr>
          <p:nvPr>
            <p:ph type="ctrTitle"/>
          </p:nvPr>
        </p:nvSpPr>
        <p:spPr/>
        <p:txBody>
          <a:bodyPr/>
          <a:lstStyle/>
          <a:p>
            <a:endParaRPr kumimoji="1" lang="zh-CN" altLang="en-US"/>
          </a:p>
        </p:txBody>
      </p:sp>
      <p:sp>
        <p:nvSpPr>
          <p:cNvPr id="3" name="副标题 2">
            <a:extLst>
              <a:ext uri="{FF2B5EF4-FFF2-40B4-BE49-F238E27FC236}">
                <a16:creationId xmlns:a16="http://schemas.microsoft.com/office/drawing/2014/main" id="{62D19838-55B3-8446-87BE-2C1855C6629D}"/>
              </a:ext>
            </a:extLst>
          </p:cNvPr>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445996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5765C8-DF60-FD49-93F6-B9B39351AEE9}"/>
              </a:ext>
            </a:extLst>
          </p:cNvPr>
          <p:cNvSpPr>
            <a:spLocks noGrp="1"/>
          </p:cNvSpPr>
          <p:nvPr>
            <p:ph type="title"/>
          </p:nvPr>
        </p:nvSpPr>
        <p:spPr/>
        <p:txBody>
          <a:bodyPr>
            <a:normAutofit fontScale="90000"/>
          </a:bodyPr>
          <a:lstStyle/>
          <a:p>
            <a:r>
              <a:rPr lang="zh-CN" altLang="zh-CN" b="1" dirty="0"/>
              <a:t>适合</a:t>
            </a:r>
            <a:r>
              <a:rPr lang="en-US" altLang="zh-CN" b="1" dirty="0"/>
              <a:t>CSST</a:t>
            </a:r>
            <a:r>
              <a:rPr lang="zh-CN" altLang="zh-CN" b="1" dirty="0"/>
              <a:t>的图像巡天和</a:t>
            </a:r>
            <a:r>
              <a:rPr lang="en-US" altLang="zh-CN" b="1" dirty="0"/>
              <a:t>/</a:t>
            </a:r>
            <a:r>
              <a:rPr lang="zh-CN" altLang="zh-CN" b="1" dirty="0"/>
              <a:t>或红移巡天的</a:t>
            </a:r>
            <a:r>
              <a:rPr lang="en-US" altLang="zh-CN" b="1" dirty="0"/>
              <a:t>LCDM</a:t>
            </a:r>
            <a:r>
              <a:rPr lang="zh-CN" altLang="zh-CN" b="1" dirty="0"/>
              <a:t>数值模拟</a:t>
            </a:r>
            <a:r>
              <a:rPr lang="zh-CN" altLang="en-US" b="1" dirty="0"/>
              <a:t>（因为计算资源限制，减小规模）</a:t>
            </a:r>
            <a:endParaRPr kumimoji="1" lang="zh-CN" altLang="en-US" dirty="0"/>
          </a:p>
        </p:txBody>
      </p:sp>
      <p:sp>
        <p:nvSpPr>
          <p:cNvPr id="3" name="内容占位符 2">
            <a:extLst>
              <a:ext uri="{FF2B5EF4-FFF2-40B4-BE49-F238E27FC236}">
                <a16:creationId xmlns:a16="http://schemas.microsoft.com/office/drawing/2014/main" id="{B597F88D-D3EE-E844-AE93-2A40596EBCF7}"/>
              </a:ext>
            </a:extLst>
          </p:cNvPr>
          <p:cNvSpPr>
            <a:spLocks noGrp="1"/>
          </p:cNvSpPr>
          <p:nvPr>
            <p:ph idx="1"/>
          </p:nvPr>
        </p:nvSpPr>
        <p:spPr/>
        <p:txBody>
          <a:bodyPr/>
          <a:lstStyle/>
          <a:p>
            <a:pPr lvl="0"/>
            <a:r>
              <a:rPr lang="zh-CN" altLang="zh-CN" dirty="0"/>
              <a:t>运行</a:t>
            </a:r>
            <a:r>
              <a:rPr lang="en-US" altLang="zh-CN" dirty="0"/>
              <a:t>2</a:t>
            </a:r>
            <a:r>
              <a:rPr lang="zh-CN" altLang="zh-CN" dirty="0"/>
              <a:t>组超大规模宇宙学模拟，</a:t>
            </a:r>
            <a:r>
              <a:rPr lang="en-US" altLang="zh-CN" dirty="0"/>
              <a:t>L=2000Mpc/h</a:t>
            </a:r>
            <a:r>
              <a:rPr lang="zh-CN" altLang="zh-CN" dirty="0"/>
              <a:t>，粒子数</a:t>
            </a:r>
            <a:r>
              <a:rPr lang="en-US" altLang="zh-CN" dirty="0"/>
              <a:t>10000^3, </a:t>
            </a:r>
            <a:r>
              <a:rPr lang="zh-CN" altLang="zh-CN" dirty="0"/>
              <a:t>分别选择</a:t>
            </a:r>
            <a:r>
              <a:rPr lang="en-US" altLang="zh-CN" dirty="0"/>
              <a:t>Planck</a:t>
            </a:r>
            <a:r>
              <a:rPr lang="zh-CN" altLang="zh-CN" dirty="0"/>
              <a:t>和</a:t>
            </a:r>
            <a:r>
              <a:rPr lang="en-US" altLang="zh-CN" dirty="0"/>
              <a:t>WMAP9</a:t>
            </a:r>
            <a:r>
              <a:rPr lang="zh-CN" altLang="zh-CN" dirty="0"/>
              <a:t>宇宙学。</a:t>
            </a:r>
          </a:p>
          <a:p>
            <a:pPr lvl="0"/>
            <a:r>
              <a:rPr lang="zh-CN" altLang="zh-CN" dirty="0"/>
              <a:t>运行</a:t>
            </a:r>
            <a:r>
              <a:rPr lang="en-US" altLang="zh-CN" dirty="0"/>
              <a:t>100</a:t>
            </a:r>
            <a:r>
              <a:rPr lang="zh-CN" altLang="zh-CN" dirty="0"/>
              <a:t>组相同宇宙学，不同</a:t>
            </a:r>
            <a:r>
              <a:rPr lang="en-US" altLang="zh-CN" dirty="0"/>
              <a:t>code, </a:t>
            </a:r>
            <a:r>
              <a:rPr lang="zh-CN" altLang="zh-CN" dirty="0"/>
              <a:t>不同初始</a:t>
            </a:r>
            <a:r>
              <a:rPr lang="en-US" altLang="zh-CN" dirty="0"/>
              <a:t>seed</a:t>
            </a:r>
            <a:r>
              <a:rPr lang="zh-CN" altLang="zh-CN" dirty="0"/>
              <a:t>运行的中等规模数值模拟（</a:t>
            </a:r>
            <a:r>
              <a:rPr lang="en-US" altLang="zh-CN" dirty="0"/>
              <a:t>L=1000Mpc/h</a:t>
            </a:r>
            <a:r>
              <a:rPr lang="zh-CN" altLang="zh-CN" dirty="0"/>
              <a:t>，粒子数</a:t>
            </a:r>
            <a:r>
              <a:rPr lang="en-US" altLang="zh-CN" dirty="0"/>
              <a:t>3000^3</a:t>
            </a:r>
            <a:r>
              <a:rPr lang="zh-CN" altLang="zh-CN" dirty="0"/>
              <a:t>）。</a:t>
            </a:r>
          </a:p>
          <a:p>
            <a:pPr lvl="0"/>
            <a:r>
              <a:rPr lang="zh-CN" altLang="zh-CN" dirty="0"/>
              <a:t>运行</a:t>
            </a:r>
            <a:r>
              <a:rPr lang="en-US" altLang="zh-CN" dirty="0"/>
              <a:t>200</a:t>
            </a:r>
            <a:r>
              <a:rPr lang="zh-CN" altLang="zh-CN" dirty="0"/>
              <a:t>组不同宇宙学组合的中等规模数值模拟（</a:t>
            </a:r>
            <a:r>
              <a:rPr lang="en-US" altLang="zh-CN" dirty="0"/>
              <a:t>L=1000Mpc/h</a:t>
            </a:r>
            <a:r>
              <a:rPr lang="zh-CN" altLang="zh-CN" dirty="0"/>
              <a:t>，粒子数</a:t>
            </a:r>
            <a:r>
              <a:rPr lang="en-US" altLang="zh-CN" dirty="0"/>
              <a:t>3000^3</a:t>
            </a:r>
            <a:r>
              <a:rPr lang="zh-CN" altLang="zh-CN" dirty="0"/>
              <a:t>）。</a:t>
            </a:r>
          </a:p>
          <a:p>
            <a:pPr lvl="0"/>
            <a:r>
              <a:rPr lang="zh-CN" altLang="zh-CN" dirty="0"/>
              <a:t>提供数值模拟的暗物质粒子分布，</a:t>
            </a:r>
            <a:r>
              <a:rPr lang="en-US" altLang="zh-CN" dirty="0"/>
              <a:t>halo catalog,  merger tree</a:t>
            </a:r>
            <a:r>
              <a:rPr lang="zh-CN" altLang="zh-CN" dirty="0"/>
              <a:t>等产品。数值模拟数据格式保持通用。相关的功率谱、质量函数等检验正确。</a:t>
            </a:r>
          </a:p>
        </p:txBody>
      </p:sp>
    </p:spTree>
    <p:extLst>
      <p:ext uri="{BB962C8B-B14F-4D97-AF65-F5344CB8AC3E}">
        <p14:creationId xmlns:p14="http://schemas.microsoft.com/office/powerpoint/2010/main" val="42010985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56B58B-540B-1448-BD8C-51945B851A0D}"/>
              </a:ext>
            </a:extLst>
          </p:cNvPr>
          <p:cNvSpPr>
            <a:spLocks noGrp="1"/>
          </p:cNvSpPr>
          <p:nvPr>
            <p:ph type="title"/>
          </p:nvPr>
        </p:nvSpPr>
        <p:spPr/>
        <p:txBody>
          <a:bodyPr>
            <a:normAutofit/>
          </a:bodyPr>
          <a:lstStyle/>
          <a:p>
            <a:r>
              <a:rPr lang="zh-CN" altLang="zh-CN" b="1" dirty="0"/>
              <a:t>非标准</a:t>
            </a:r>
            <a:r>
              <a:rPr lang="en-US" altLang="zh-CN" b="1" dirty="0"/>
              <a:t>LCDM</a:t>
            </a:r>
            <a:r>
              <a:rPr lang="zh-CN" altLang="zh-CN" b="1" dirty="0"/>
              <a:t>的宇宙学数值模拟：暗能量、修改引力、中微子、非高斯模拟等</a:t>
            </a:r>
            <a:endParaRPr kumimoji="1" lang="zh-CN" altLang="en-US" dirty="0"/>
          </a:p>
        </p:txBody>
      </p:sp>
      <p:sp>
        <p:nvSpPr>
          <p:cNvPr id="3" name="内容占位符 2">
            <a:extLst>
              <a:ext uri="{FF2B5EF4-FFF2-40B4-BE49-F238E27FC236}">
                <a16:creationId xmlns:a16="http://schemas.microsoft.com/office/drawing/2014/main" id="{C8C4E460-B606-D943-9F19-F6938AC0A5E1}"/>
              </a:ext>
            </a:extLst>
          </p:cNvPr>
          <p:cNvSpPr>
            <a:spLocks noGrp="1"/>
          </p:cNvSpPr>
          <p:nvPr>
            <p:ph idx="1"/>
          </p:nvPr>
        </p:nvSpPr>
        <p:spPr/>
        <p:txBody>
          <a:bodyPr/>
          <a:lstStyle/>
          <a:p>
            <a:pPr lvl="0"/>
            <a:r>
              <a:rPr lang="zh-CN" altLang="zh-CN" dirty="0"/>
              <a:t>建立覆盖宇宙学参数组合范围较广，包括不同暗能量模型和修改引力理论等在内的大规模数值模拟样本库。</a:t>
            </a:r>
          </a:p>
          <a:p>
            <a:pPr lvl="0"/>
            <a:r>
              <a:rPr lang="zh-CN" altLang="zh-CN" dirty="0"/>
              <a:t>运行中微子、非高斯数值模拟。尺度和分辨率，初始条件和</a:t>
            </a:r>
            <a:r>
              <a:rPr lang="en-US" altLang="zh-CN" dirty="0"/>
              <a:t>LCDM</a:t>
            </a:r>
            <a:r>
              <a:rPr lang="zh-CN" altLang="zh-CN" dirty="0"/>
              <a:t>数值模拟相匹配。能提炼相关的功率谱和质量函数等的理论模型，并获得国际同行认可，文章获得发表。</a:t>
            </a:r>
          </a:p>
          <a:p>
            <a:pPr lvl="0"/>
            <a:r>
              <a:rPr lang="zh-CN" altLang="zh-CN" dirty="0"/>
              <a:t>和上述</a:t>
            </a:r>
            <a:r>
              <a:rPr lang="en-US" altLang="zh-CN" dirty="0"/>
              <a:t>LCDM</a:t>
            </a:r>
            <a:r>
              <a:rPr lang="zh-CN" altLang="zh-CN" dirty="0"/>
              <a:t>数值模拟结合，搭建数据库平台，提供</a:t>
            </a:r>
            <a:r>
              <a:rPr lang="en-US" altLang="zh-CN" dirty="0"/>
              <a:t>mock challenge</a:t>
            </a:r>
            <a:r>
              <a:rPr lang="zh-CN" altLang="zh-CN" dirty="0"/>
              <a:t>的基础。 </a:t>
            </a:r>
          </a:p>
          <a:p>
            <a:endParaRPr kumimoji="1" lang="zh-CN" altLang="en-US" dirty="0"/>
          </a:p>
        </p:txBody>
      </p:sp>
    </p:spTree>
    <p:extLst>
      <p:ext uri="{BB962C8B-B14F-4D97-AF65-F5344CB8AC3E}">
        <p14:creationId xmlns:p14="http://schemas.microsoft.com/office/powerpoint/2010/main" val="3071681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705377-C1C7-0745-A0FC-7569423F42F5}"/>
              </a:ext>
            </a:extLst>
          </p:cNvPr>
          <p:cNvSpPr>
            <a:spLocks noGrp="1"/>
          </p:cNvSpPr>
          <p:nvPr>
            <p:ph type="title"/>
          </p:nvPr>
        </p:nvSpPr>
        <p:spPr/>
        <p:txBody>
          <a:bodyPr>
            <a:normAutofit/>
          </a:bodyPr>
          <a:lstStyle/>
          <a:p>
            <a:r>
              <a:rPr lang="zh-CN" altLang="zh-CN" b="1" dirty="0"/>
              <a:t>对应</a:t>
            </a:r>
            <a:r>
              <a:rPr lang="en-US" altLang="zh-CN" b="1" dirty="0"/>
              <a:t>CSST</a:t>
            </a:r>
            <a:r>
              <a:rPr lang="zh-CN" altLang="zh-CN" b="1" dirty="0"/>
              <a:t>的图像巡天</a:t>
            </a:r>
            <a:r>
              <a:rPr lang="en-US" altLang="zh-CN" b="1" dirty="0"/>
              <a:t>/</a:t>
            </a:r>
            <a:r>
              <a:rPr lang="zh-CN" altLang="zh-CN" b="1" dirty="0"/>
              <a:t>红移巡天的</a:t>
            </a:r>
            <a:r>
              <a:rPr lang="en-US" altLang="zh-CN" b="1" dirty="0"/>
              <a:t>Mock</a:t>
            </a:r>
            <a:r>
              <a:rPr lang="zh-CN" altLang="zh-CN" b="1" dirty="0"/>
              <a:t>星表</a:t>
            </a:r>
            <a:endParaRPr kumimoji="1" lang="zh-CN" altLang="en-US" dirty="0"/>
          </a:p>
        </p:txBody>
      </p:sp>
      <p:sp>
        <p:nvSpPr>
          <p:cNvPr id="3" name="内容占位符 2">
            <a:extLst>
              <a:ext uri="{FF2B5EF4-FFF2-40B4-BE49-F238E27FC236}">
                <a16:creationId xmlns:a16="http://schemas.microsoft.com/office/drawing/2014/main" id="{195D557C-0603-9444-80DE-F95C91C9B987}"/>
              </a:ext>
            </a:extLst>
          </p:cNvPr>
          <p:cNvSpPr>
            <a:spLocks noGrp="1"/>
          </p:cNvSpPr>
          <p:nvPr>
            <p:ph idx="1"/>
          </p:nvPr>
        </p:nvSpPr>
        <p:spPr/>
        <p:txBody>
          <a:bodyPr/>
          <a:lstStyle/>
          <a:p>
            <a:pPr lvl="0"/>
            <a:r>
              <a:rPr lang="zh-CN" altLang="zh-CN" dirty="0"/>
              <a:t>以上述数值模拟样本库为基础，构建星系红移巡天样本。</a:t>
            </a:r>
          </a:p>
          <a:p>
            <a:pPr lvl="0"/>
            <a:r>
              <a:rPr lang="zh-CN" altLang="zh-CN" dirty="0"/>
              <a:t>发展</a:t>
            </a:r>
            <a:r>
              <a:rPr lang="en-US" altLang="zh-CN" dirty="0"/>
              <a:t>HOD/CLF/</a:t>
            </a:r>
            <a:r>
              <a:rPr lang="zh-CN" altLang="zh-CN" dirty="0"/>
              <a:t>经验公式，构建能批处理的样本构建软件，生成模拟样本表，相关星系的光度、分布特性等需能解释现有观测数据。</a:t>
            </a:r>
          </a:p>
          <a:p>
            <a:pPr lvl="0"/>
            <a:r>
              <a:rPr lang="zh-CN" altLang="zh-CN" dirty="0"/>
              <a:t>基于</a:t>
            </a:r>
            <a:r>
              <a:rPr lang="en-US" altLang="zh-CN" dirty="0"/>
              <a:t>SAM</a:t>
            </a:r>
            <a:r>
              <a:rPr lang="zh-CN" altLang="zh-CN" dirty="0"/>
              <a:t>，构建模拟样本表，相关星系特性预言正确。</a:t>
            </a:r>
          </a:p>
          <a:p>
            <a:pPr lvl="0"/>
            <a:r>
              <a:rPr lang="zh-CN" altLang="zh-CN" dirty="0"/>
              <a:t>通过考虑</a:t>
            </a:r>
            <a:r>
              <a:rPr lang="en-US" altLang="zh-CN" dirty="0"/>
              <a:t>CSST</a:t>
            </a:r>
            <a:r>
              <a:rPr lang="zh-CN" altLang="zh-CN" dirty="0"/>
              <a:t>测光和无缝光谱的分辨率给出的红移误差，构建对应的模拟星系样本库。</a:t>
            </a:r>
          </a:p>
          <a:p>
            <a:endParaRPr kumimoji="1" lang="zh-CN" altLang="en-US" dirty="0"/>
          </a:p>
        </p:txBody>
      </p:sp>
    </p:spTree>
    <p:extLst>
      <p:ext uri="{BB962C8B-B14F-4D97-AF65-F5344CB8AC3E}">
        <p14:creationId xmlns:p14="http://schemas.microsoft.com/office/powerpoint/2010/main" val="3368491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A15097B-A203-8F4D-A594-C370AB5E9C17}"/>
              </a:ext>
            </a:extLst>
          </p:cNvPr>
          <p:cNvSpPr>
            <a:spLocks noGrp="1"/>
          </p:cNvSpPr>
          <p:nvPr>
            <p:ph type="title"/>
          </p:nvPr>
        </p:nvSpPr>
        <p:spPr/>
        <p:txBody>
          <a:bodyPr>
            <a:normAutofit/>
          </a:bodyPr>
          <a:lstStyle/>
          <a:p>
            <a:r>
              <a:rPr lang="zh-CN" altLang="zh-CN" b="1" dirty="0"/>
              <a:t>对应</a:t>
            </a:r>
            <a:r>
              <a:rPr lang="en-US" altLang="zh-CN" b="1" dirty="0"/>
              <a:t>CSST</a:t>
            </a:r>
            <a:r>
              <a:rPr lang="zh-CN" altLang="zh-CN" b="1" dirty="0"/>
              <a:t>的图像巡天的弱、强引力透镜的</a:t>
            </a:r>
            <a:r>
              <a:rPr lang="en-US" altLang="zh-CN" b="1" dirty="0"/>
              <a:t>Mock</a:t>
            </a:r>
            <a:r>
              <a:rPr lang="zh-CN" altLang="zh-CN" b="1" dirty="0"/>
              <a:t>表</a:t>
            </a:r>
            <a:endParaRPr kumimoji="1" lang="zh-CN" altLang="en-US" dirty="0"/>
          </a:p>
        </p:txBody>
      </p:sp>
      <p:sp>
        <p:nvSpPr>
          <p:cNvPr id="3" name="内容占位符 2">
            <a:extLst>
              <a:ext uri="{FF2B5EF4-FFF2-40B4-BE49-F238E27FC236}">
                <a16:creationId xmlns:a16="http://schemas.microsoft.com/office/drawing/2014/main" id="{8E014943-27C7-904A-A781-62B1CA2D309E}"/>
              </a:ext>
            </a:extLst>
          </p:cNvPr>
          <p:cNvSpPr>
            <a:spLocks noGrp="1"/>
          </p:cNvSpPr>
          <p:nvPr>
            <p:ph idx="1"/>
          </p:nvPr>
        </p:nvSpPr>
        <p:spPr/>
        <p:txBody>
          <a:bodyPr/>
          <a:lstStyle/>
          <a:p>
            <a:pPr lvl="0"/>
            <a:r>
              <a:rPr lang="zh-CN" altLang="zh-CN" dirty="0"/>
              <a:t>基于数值模拟团队提供的物质密度场，构建</a:t>
            </a:r>
            <a:r>
              <a:rPr lang="en-US" altLang="zh-CN" dirty="0"/>
              <a:t>ray tracing shear catalogs</a:t>
            </a:r>
            <a:r>
              <a:rPr lang="zh-CN" altLang="zh-CN" dirty="0"/>
              <a:t>。</a:t>
            </a:r>
          </a:p>
          <a:p>
            <a:pPr lvl="0"/>
            <a:r>
              <a:rPr lang="zh-CN" altLang="zh-CN" dirty="0"/>
              <a:t>基于现有星系观测样本如</a:t>
            </a:r>
            <a:r>
              <a:rPr lang="en-US" altLang="zh-CN" dirty="0"/>
              <a:t>HSC</a:t>
            </a:r>
            <a:r>
              <a:rPr lang="zh-CN" altLang="zh-CN" dirty="0"/>
              <a:t>，</a:t>
            </a:r>
            <a:r>
              <a:rPr lang="en-US" altLang="zh-CN" dirty="0"/>
              <a:t>HST</a:t>
            </a:r>
            <a:r>
              <a:rPr lang="zh-CN" altLang="zh-CN" dirty="0"/>
              <a:t>等图像数据，加入观测中各个步骤从</a:t>
            </a:r>
            <a:r>
              <a:rPr lang="en-US" altLang="zh-CN" dirty="0"/>
              <a:t>PFS</a:t>
            </a:r>
            <a:r>
              <a:rPr lang="zh-CN" altLang="zh-CN" dirty="0"/>
              <a:t>到</a:t>
            </a:r>
            <a:r>
              <a:rPr lang="en-US" altLang="zh-CN" dirty="0"/>
              <a:t>shot noise</a:t>
            </a:r>
            <a:r>
              <a:rPr lang="zh-CN" altLang="zh-CN" dirty="0"/>
              <a:t>的误差，构建模拟背景星系巡天图像库。</a:t>
            </a:r>
          </a:p>
          <a:p>
            <a:pPr lvl="0"/>
            <a:r>
              <a:rPr lang="zh-CN" altLang="zh-CN" dirty="0"/>
              <a:t>组织相关的盲测试比赛，用以评估相关引力透镜处理</a:t>
            </a:r>
            <a:r>
              <a:rPr lang="en-US" altLang="zh-CN" dirty="0"/>
              <a:t>pipeline</a:t>
            </a:r>
            <a:r>
              <a:rPr lang="zh-CN" altLang="zh-CN" dirty="0"/>
              <a:t>的可靠性。</a:t>
            </a:r>
          </a:p>
          <a:p>
            <a:pPr lvl="0"/>
            <a:r>
              <a:rPr lang="zh-CN" altLang="zh-CN" dirty="0"/>
              <a:t>基于不同的宇宙学模型数值模拟中星系团样本，构建相关的强引力透镜光弧等，供强引力透镜团队测试使用。</a:t>
            </a:r>
          </a:p>
          <a:p>
            <a:endParaRPr kumimoji="1" lang="zh-CN" altLang="en-US" dirty="0"/>
          </a:p>
        </p:txBody>
      </p:sp>
    </p:spTree>
    <p:extLst>
      <p:ext uri="{BB962C8B-B14F-4D97-AF65-F5344CB8AC3E}">
        <p14:creationId xmlns:p14="http://schemas.microsoft.com/office/powerpoint/2010/main" val="156915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9EBC93-32A6-3D4D-9772-200E23196E0C}"/>
              </a:ext>
            </a:extLst>
          </p:cNvPr>
          <p:cNvSpPr>
            <a:spLocks noGrp="1"/>
          </p:cNvSpPr>
          <p:nvPr>
            <p:ph type="title"/>
          </p:nvPr>
        </p:nvSpPr>
        <p:spPr/>
        <p:txBody>
          <a:bodyPr>
            <a:normAutofit/>
          </a:bodyPr>
          <a:lstStyle/>
          <a:p>
            <a:r>
              <a:rPr lang="zh-CN" altLang="zh-CN" b="1" dirty="0"/>
              <a:t>对应</a:t>
            </a:r>
            <a:r>
              <a:rPr lang="en-US" altLang="zh-CN" b="1" dirty="0"/>
              <a:t>CSST</a:t>
            </a:r>
            <a:r>
              <a:rPr lang="zh-CN" altLang="zh-CN" b="1" dirty="0"/>
              <a:t>的测光和光谱巡天的重构数值模拟和流体数值模拟</a:t>
            </a:r>
            <a:endParaRPr kumimoji="1" lang="zh-CN" altLang="en-US" dirty="0"/>
          </a:p>
        </p:txBody>
      </p:sp>
      <p:sp>
        <p:nvSpPr>
          <p:cNvPr id="3" name="内容占位符 2">
            <a:extLst>
              <a:ext uri="{FF2B5EF4-FFF2-40B4-BE49-F238E27FC236}">
                <a16:creationId xmlns:a16="http://schemas.microsoft.com/office/drawing/2014/main" id="{36CD3415-09B3-564A-B690-FB710976EE7F}"/>
              </a:ext>
            </a:extLst>
          </p:cNvPr>
          <p:cNvSpPr>
            <a:spLocks noGrp="1"/>
          </p:cNvSpPr>
          <p:nvPr>
            <p:ph idx="1"/>
          </p:nvPr>
        </p:nvSpPr>
        <p:spPr/>
        <p:txBody>
          <a:bodyPr/>
          <a:lstStyle/>
          <a:p>
            <a:pPr lvl="0"/>
            <a:r>
              <a:rPr lang="zh-CN" altLang="zh-CN" dirty="0"/>
              <a:t>基于已有观测数据如</a:t>
            </a:r>
            <a:r>
              <a:rPr lang="en-US" altLang="zh-CN" dirty="0"/>
              <a:t>HSC</a:t>
            </a:r>
            <a:r>
              <a:rPr lang="zh-CN" altLang="zh-CN" dirty="0"/>
              <a:t>， </a:t>
            </a:r>
            <a:r>
              <a:rPr lang="en-US" altLang="zh-CN" dirty="0" err="1"/>
              <a:t>DECaLS</a:t>
            </a:r>
            <a:r>
              <a:rPr lang="zh-CN" altLang="zh-CN" dirty="0"/>
              <a:t>等， 重构物质密度场、速度场；测试</a:t>
            </a:r>
            <a:r>
              <a:rPr lang="en-US" altLang="zh-CN" dirty="0"/>
              <a:t>CSST</a:t>
            </a:r>
            <a:r>
              <a:rPr lang="zh-CN" altLang="zh-CN" dirty="0"/>
              <a:t>的测光和光谱红移精度下，这些重构能达到的极限精度。该重构结果需获同行认可。</a:t>
            </a:r>
          </a:p>
          <a:p>
            <a:pPr lvl="0"/>
            <a:r>
              <a:rPr lang="zh-CN" altLang="zh-CN" dirty="0"/>
              <a:t>测试、改进重构数值模拟的初始条件生成方法，大规模并行，完成软件的标准化。基于数值模拟样本测试精度。</a:t>
            </a:r>
          </a:p>
          <a:p>
            <a:pPr lvl="0"/>
            <a:r>
              <a:rPr lang="zh-CN" altLang="zh-CN" dirty="0"/>
              <a:t>运行重构初始条件下的流体数值模拟，通过与现有的多波段观测验证相关流体数值模拟的可靠性，并提炼出经验关系。</a:t>
            </a:r>
          </a:p>
          <a:p>
            <a:pPr lvl="0"/>
            <a:r>
              <a:rPr lang="zh-CN" altLang="zh-CN" dirty="0"/>
              <a:t>和通用流体数值模拟结合，提供模拟星系样本中的辅助信息，如形状，气体分布等。</a:t>
            </a:r>
          </a:p>
        </p:txBody>
      </p:sp>
    </p:spTree>
    <p:extLst>
      <p:ext uri="{BB962C8B-B14F-4D97-AF65-F5344CB8AC3E}">
        <p14:creationId xmlns:p14="http://schemas.microsoft.com/office/powerpoint/2010/main" val="1234020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10EBAD-BE20-0F4C-BD10-5B57DAEE5452}"/>
              </a:ext>
            </a:extLst>
          </p:cNvPr>
          <p:cNvSpPr>
            <a:spLocks noGrp="1"/>
          </p:cNvSpPr>
          <p:nvPr>
            <p:ph type="title"/>
          </p:nvPr>
        </p:nvSpPr>
        <p:spPr/>
        <p:txBody>
          <a:bodyPr>
            <a:normAutofit/>
          </a:bodyPr>
          <a:lstStyle/>
          <a:p>
            <a:r>
              <a:rPr lang="zh-CN" altLang="zh-CN" b="1" dirty="0"/>
              <a:t>对应</a:t>
            </a:r>
            <a:r>
              <a:rPr lang="en-US" altLang="zh-CN" b="1" dirty="0"/>
              <a:t>CSST</a:t>
            </a:r>
            <a:r>
              <a:rPr lang="zh-CN" altLang="zh-CN" b="1" dirty="0"/>
              <a:t>的宇宙学仿真器（</a:t>
            </a:r>
            <a:r>
              <a:rPr lang="en-US" altLang="zh-CN" b="1" dirty="0"/>
              <a:t>Cosmological Emulators</a:t>
            </a:r>
            <a:r>
              <a:rPr lang="zh-CN" altLang="zh-CN" b="1" dirty="0"/>
              <a:t>）的建立</a:t>
            </a:r>
            <a:endParaRPr kumimoji="1" lang="zh-CN" altLang="en-US" dirty="0"/>
          </a:p>
        </p:txBody>
      </p:sp>
      <p:sp>
        <p:nvSpPr>
          <p:cNvPr id="3" name="内容占位符 2">
            <a:extLst>
              <a:ext uri="{FF2B5EF4-FFF2-40B4-BE49-F238E27FC236}">
                <a16:creationId xmlns:a16="http://schemas.microsoft.com/office/drawing/2014/main" id="{6A71A906-A239-D14B-8644-733AD4F40BE7}"/>
              </a:ext>
            </a:extLst>
          </p:cNvPr>
          <p:cNvSpPr>
            <a:spLocks noGrp="1"/>
          </p:cNvSpPr>
          <p:nvPr>
            <p:ph idx="1"/>
          </p:nvPr>
        </p:nvSpPr>
        <p:spPr>
          <a:xfrm>
            <a:off x="710879" y="1652006"/>
            <a:ext cx="10515600" cy="4351338"/>
          </a:xfrm>
        </p:spPr>
        <p:txBody>
          <a:bodyPr/>
          <a:lstStyle/>
          <a:p>
            <a:pPr lvl="0"/>
            <a:r>
              <a:rPr lang="zh-CN" altLang="zh-CN" dirty="0"/>
              <a:t>利用</a:t>
            </a:r>
            <a:r>
              <a:rPr lang="en-US" altLang="zh-CN" dirty="0"/>
              <a:t>a</a:t>
            </a:r>
            <a:r>
              <a:rPr lang="zh-CN" altLang="zh-CN" dirty="0"/>
              <a:t>）中提供的大规模数值模拟样本库，分别精确测量不同宇宙学模型中的暗晕质量函数和物质功率谱，并利用高斯过程或其他插值方法建立一套高精度的针对这两个物理量的仿真器。</a:t>
            </a:r>
          </a:p>
          <a:p>
            <a:pPr lvl="0"/>
            <a:r>
              <a:rPr lang="zh-CN" altLang="zh-CN" dirty="0"/>
              <a:t>利用</a:t>
            </a:r>
            <a:r>
              <a:rPr lang="en-US" altLang="zh-CN" dirty="0"/>
              <a:t>a</a:t>
            </a:r>
            <a:r>
              <a:rPr lang="zh-CN" altLang="zh-CN" dirty="0"/>
              <a:t>）中提供的大规模数值模拟样本库，分别精确测量不同宇宙学模型和不同暗晕</a:t>
            </a:r>
            <a:r>
              <a:rPr lang="en-US" altLang="zh-CN" dirty="0"/>
              <a:t>-</a:t>
            </a:r>
            <a:r>
              <a:rPr lang="zh-CN" altLang="zh-CN" dirty="0"/>
              <a:t>星系联系模型所对应的星系的两点和多点相关函数、星系</a:t>
            </a:r>
            <a:r>
              <a:rPr lang="en-US" altLang="zh-CN" dirty="0"/>
              <a:t>-</a:t>
            </a:r>
            <a:r>
              <a:rPr lang="zh-CN" altLang="zh-CN" dirty="0"/>
              <a:t>星系弱引力透镜、星系团弱引力透镜、星系和星系团红移畸变效应的仿真器。</a:t>
            </a:r>
          </a:p>
          <a:p>
            <a:pPr lvl="0"/>
            <a:r>
              <a:rPr lang="zh-CN" altLang="zh-CN" dirty="0"/>
              <a:t>测试不同的重子效应（</a:t>
            </a:r>
            <a:r>
              <a:rPr lang="en-US" altLang="zh-CN" dirty="0"/>
              <a:t>baryonic effects</a:t>
            </a:r>
            <a:r>
              <a:rPr lang="zh-CN" altLang="zh-CN" dirty="0"/>
              <a:t>）和星系的装配偏袒因子效应（</a:t>
            </a:r>
            <a:r>
              <a:rPr lang="en-US" altLang="zh-CN" dirty="0"/>
              <a:t>galaxy assembly bias</a:t>
            </a:r>
            <a:r>
              <a:rPr lang="zh-CN" altLang="zh-CN" dirty="0"/>
              <a:t>）对星系观测量的仿真器精度的影响，并量化宇宙学仿真器中来源于两者的系统误差。</a:t>
            </a:r>
          </a:p>
          <a:p>
            <a:endParaRPr kumimoji="1" lang="zh-CN" altLang="en-US" dirty="0"/>
          </a:p>
        </p:txBody>
      </p:sp>
    </p:spTree>
    <p:extLst>
      <p:ext uri="{BB962C8B-B14F-4D97-AF65-F5344CB8AC3E}">
        <p14:creationId xmlns:p14="http://schemas.microsoft.com/office/powerpoint/2010/main" val="26123784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1789DE-FB2B-FC40-93A8-6B1C29D93C4B}"/>
              </a:ext>
            </a:extLst>
          </p:cNvPr>
          <p:cNvSpPr>
            <a:spLocks noGrp="1"/>
          </p:cNvSpPr>
          <p:nvPr>
            <p:ph type="title"/>
          </p:nvPr>
        </p:nvSpPr>
        <p:spPr/>
        <p:txBody>
          <a:bodyPr/>
          <a:lstStyle/>
          <a:p>
            <a:r>
              <a:rPr kumimoji="1" lang="en-US" altLang="zh-CN" dirty="0"/>
              <a:t>CSST</a:t>
            </a:r>
            <a:r>
              <a:rPr kumimoji="1" lang="zh-CN" altLang="en-US" dirty="0"/>
              <a:t>性能</a:t>
            </a:r>
          </a:p>
        </p:txBody>
      </p:sp>
      <p:sp>
        <p:nvSpPr>
          <p:cNvPr id="3" name="内容占位符 2">
            <a:extLst>
              <a:ext uri="{FF2B5EF4-FFF2-40B4-BE49-F238E27FC236}">
                <a16:creationId xmlns:a16="http://schemas.microsoft.com/office/drawing/2014/main" id="{24ADF543-5649-CB47-BEFF-6B0C956CA8C8}"/>
              </a:ext>
            </a:extLst>
          </p:cNvPr>
          <p:cNvSpPr>
            <a:spLocks noGrp="1"/>
          </p:cNvSpPr>
          <p:nvPr>
            <p:ph idx="1"/>
          </p:nvPr>
        </p:nvSpPr>
        <p:spPr/>
        <p:txBody>
          <a:bodyPr/>
          <a:lstStyle/>
          <a:p>
            <a:r>
              <a:rPr lang="en" altLang="zh-CN" dirty="0"/>
              <a:t>2m primary</a:t>
            </a:r>
          </a:p>
          <a:p>
            <a:r>
              <a:rPr lang="en" altLang="zh-CN" dirty="0"/>
              <a:t>PSF (</a:t>
            </a:r>
            <a:r>
              <a:rPr lang="en" altLang="zh-CN" i="1" dirty="0"/>
              <a:t>R</a:t>
            </a:r>
            <a:r>
              <a:rPr lang="en" altLang="zh-CN" baseline="-25000" dirty="0"/>
              <a:t>EE80</a:t>
            </a:r>
            <a:r>
              <a:rPr lang="en" altLang="zh-CN" dirty="0"/>
              <a:t>) = 0.15” (0.74”/pix) </a:t>
            </a:r>
          </a:p>
          <a:p>
            <a:endParaRPr kumimoji="1" lang="en-US" altLang="zh-CN" dirty="0"/>
          </a:p>
          <a:p>
            <a:endParaRPr kumimoji="1" lang="zh-CN" altLang="en-US" dirty="0"/>
          </a:p>
        </p:txBody>
      </p:sp>
    </p:spTree>
    <p:extLst>
      <p:ext uri="{BB962C8B-B14F-4D97-AF65-F5344CB8AC3E}">
        <p14:creationId xmlns:p14="http://schemas.microsoft.com/office/powerpoint/2010/main" val="1366377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4CE194E-E301-0B46-BE62-097FCCAEEFFA}"/>
              </a:ext>
            </a:extLst>
          </p:cNvPr>
          <p:cNvPicPr>
            <a:picLocks noChangeAspect="1"/>
          </p:cNvPicPr>
          <p:nvPr/>
        </p:nvPicPr>
        <p:blipFill>
          <a:blip r:embed="rId2"/>
          <a:stretch>
            <a:fillRect/>
          </a:stretch>
        </p:blipFill>
        <p:spPr>
          <a:xfrm>
            <a:off x="0" y="134850"/>
            <a:ext cx="12192000" cy="6588299"/>
          </a:xfrm>
          <a:prstGeom prst="rect">
            <a:avLst/>
          </a:prstGeom>
        </p:spPr>
      </p:pic>
    </p:spTree>
    <p:extLst>
      <p:ext uri="{BB962C8B-B14F-4D97-AF65-F5344CB8AC3E}">
        <p14:creationId xmlns:p14="http://schemas.microsoft.com/office/powerpoint/2010/main" val="1336098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588D55D-5CDD-964C-A20C-6D9ACDBBC01B}"/>
              </a:ext>
            </a:extLst>
          </p:cNvPr>
          <p:cNvPicPr>
            <a:picLocks noChangeAspect="1"/>
          </p:cNvPicPr>
          <p:nvPr/>
        </p:nvPicPr>
        <p:blipFill>
          <a:blip r:embed="rId2"/>
          <a:stretch>
            <a:fillRect/>
          </a:stretch>
        </p:blipFill>
        <p:spPr>
          <a:xfrm>
            <a:off x="0" y="1217535"/>
            <a:ext cx="12192000" cy="4422929"/>
          </a:xfrm>
          <a:prstGeom prst="rect">
            <a:avLst/>
          </a:prstGeom>
        </p:spPr>
      </p:pic>
    </p:spTree>
    <p:extLst>
      <p:ext uri="{BB962C8B-B14F-4D97-AF65-F5344CB8AC3E}">
        <p14:creationId xmlns:p14="http://schemas.microsoft.com/office/powerpoint/2010/main" val="27572147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7DFCE1E-AFF2-9B42-89B9-E7C4B7D59F0D}"/>
              </a:ext>
            </a:extLst>
          </p:cNvPr>
          <p:cNvPicPr>
            <a:picLocks noChangeAspect="1"/>
          </p:cNvPicPr>
          <p:nvPr/>
        </p:nvPicPr>
        <p:blipFill>
          <a:blip r:embed="rId2"/>
          <a:stretch>
            <a:fillRect/>
          </a:stretch>
        </p:blipFill>
        <p:spPr>
          <a:xfrm>
            <a:off x="0" y="26289"/>
            <a:ext cx="12192000" cy="6805421"/>
          </a:xfrm>
          <a:prstGeom prst="rect">
            <a:avLst/>
          </a:prstGeom>
        </p:spPr>
      </p:pic>
    </p:spTree>
    <p:extLst>
      <p:ext uri="{BB962C8B-B14F-4D97-AF65-F5344CB8AC3E}">
        <p14:creationId xmlns:p14="http://schemas.microsoft.com/office/powerpoint/2010/main" val="27775234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32B187F5-F7EE-254A-A053-A0FE70C21246}"/>
              </a:ext>
            </a:extLst>
          </p:cNvPr>
          <p:cNvPicPr>
            <a:picLocks noChangeAspect="1"/>
          </p:cNvPicPr>
          <p:nvPr/>
        </p:nvPicPr>
        <p:blipFill>
          <a:blip r:embed="rId2"/>
          <a:stretch>
            <a:fillRect/>
          </a:stretch>
        </p:blipFill>
        <p:spPr>
          <a:xfrm>
            <a:off x="0" y="854994"/>
            <a:ext cx="12192000" cy="5148012"/>
          </a:xfrm>
          <a:prstGeom prst="rect">
            <a:avLst/>
          </a:prstGeom>
        </p:spPr>
      </p:pic>
    </p:spTree>
    <p:extLst>
      <p:ext uri="{BB962C8B-B14F-4D97-AF65-F5344CB8AC3E}">
        <p14:creationId xmlns:p14="http://schemas.microsoft.com/office/powerpoint/2010/main" val="3802321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屏幕快照 2017-01-07 下午3.58.57.png">
            <a:extLst>
              <a:ext uri="{FF2B5EF4-FFF2-40B4-BE49-F238E27FC236}">
                <a16:creationId xmlns:a16="http://schemas.microsoft.com/office/drawing/2014/main" id="{C03467B4-760D-BC4B-B430-9840DE3E7F6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15220" y="1095172"/>
            <a:ext cx="5172658" cy="5117209"/>
          </a:xfrm>
          <a:prstGeom prst="rect">
            <a:avLst/>
          </a:prstGeom>
        </p:spPr>
      </p:pic>
    </p:spTree>
    <p:extLst>
      <p:ext uri="{BB962C8B-B14F-4D97-AF65-F5344CB8AC3E}">
        <p14:creationId xmlns:p14="http://schemas.microsoft.com/office/powerpoint/2010/main" val="615179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AA07A9E2-0FC9-A042-9F96-754973091555}"/>
              </a:ext>
            </a:extLst>
          </p:cNvPr>
          <p:cNvPicPr>
            <a:picLocks noChangeAspect="1"/>
          </p:cNvPicPr>
          <p:nvPr/>
        </p:nvPicPr>
        <p:blipFill>
          <a:blip r:embed="rId2"/>
          <a:stretch>
            <a:fillRect/>
          </a:stretch>
        </p:blipFill>
        <p:spPr>
          <a:xfrm>
            <a:off x="198346" y="0"/>
            <a:ext cx="11795308" cy="6858000"/>
          </a:xfrm>
          <a:prstGeom prst="rect">
            <a:avLst/>
          </a:prstGeom>
        </p:spPr>
      </p:pic>
    </p:spTree>
    <p:extLst>
      <p:ext uri="{BB962C8B-B14F-4D97-AF65-F5344CB8AC3E}">
        <p14:creationId xmlns:p14="http://schemas.microsoft.com/office/powerpoint/2010/main" val="1546008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412271-24C7-C847-B320-451307CFEFDD}"/>
              </a:ext>
            </a:extLst>
          </p:cNvPr>
          <p:cNvSpPr>
            <a:spLocks noGrp="1"/>
          </p:cNvSpPr>
          <p:nvPr>
            <p:ph type="title"/>
          </p:nvPr>
        </p:nvSpPr>
        <p:spPr/>
        <p:txBody>
          <a:bodyPr/>
          <a:lstStyle/>
          <a:p>
            <a:r>
              <a:rPr lang="zh-CN" altLang="zh-CN" b="1" dirty="0"/>
              <a:t>项目三：数值模拟</a:t>
            </a:r>
            <a:endParaRPr lang="zh-CN" altLang="en-US" dirty="0"/>
          </a:p>
        </p:txBody>
      </p:sp>
      <p:sp>
        <p:nvSpPr>
          <p:cNvPr id="3" name="内容占位符 2">
            <a:extLst>
              <a:ext uri="{FF2B5EF4-FFF2-40B4-BE49-F238E27FC236}">
                <a16:creationId xmlns:a16="http://schemas.microsoft.com/office/drawing/2014/main" id="{3AD936ED-9B3E-754C-905A-D92B07C1BD8B}"/>
              </a:ext>
            </a:extLst>
          </p:cNvPr>
          <p:cNvSpPr>
            <a:spLocks noGrp="1"/>
          </p:cNvSpPr>
          <p:nvPr>
            <p:ph idx="1"/>
          </p:nvPr>
        </p:nvSpPr>
        <p:spPr/>
        <p:txBody>
          <a:bodyPr/>
          <a:lstStyle/>
          <a:p>
            <a:r>
              <a:rPr lang="zh-CN" altLang="zh-CN" b="1" dirty="0"/>
              <a:t>数值模拟工作包瞄准为</a:t>
            </a:r>
            <a:r>
              <a:rPr lang="en-US" altLang="zh-CN" b="1" dirty="0"/>
              <a:t>CSST</a:t>
            </a:r>
            <a:r>
              <a:rPr lang="zh-CN" altLang="zh-CN" b="1" dirty="0"/>
              <a:t>实施相关宇宙学研究提供可靠、同行认可、国际认可的</a:t>
            </a:r>
            <a:endParaRPr lang="en-US" altLang="zh-CN" b="1" dirty="0"/>
          </a:p>
          <a:p>
            <a:pPr lvl="1"/>
            <a:r>
              <a:rPr lang="zh-CN" altLang="zh-CN" b="1" dirty="0"/>
              <a:t>数值模拟暗物质分布样本库，</a:t>
            </a:r>
            <a:endParaRPr lang="en-US" altLang="zh-CN" b="1" dirty="0"/>
          </a:p>
          <a:p>
            <a:pPr lvl="1"/>
            <a:r>
              <a:rPr lang="zh-CN" altLang="zh-CN" b="1" dirty="0"/>
              <a:t>模拟星系表的库，</a:t>
            </a:r>
            <a:endParaRPr lang="en-US" altLang="zh-CN" b="1" dirty="0"/>
          </a:p>
          <a:p>
            <a:pPr lvl="1"/>
            <a:r>
              <a:rPr lang="zh-CN" altLang="zh-CN" b="1" dirty="0"/>
              <a:t>提供大尺度结构分析、宇宙学模型限制、引力透镜</a:t>
            </a:r>
            <a:r>
              <a:rPr lang="en-US" altLang="zh-CN" b="1" dirty="0"/>
              <a:t>pipeline</a:t>
            </a:r>
            <a:r>
              <a:rPr lang="zh-CN" altLang="zh-CN" b="1" dirty="0"/>
              <a:t>测试等在内的数据产品，</a:t>
            </a:r>
            <a:endParaRPr lang="en-US" altLang="zh-CN" b="1" dirty="0"/>
          </a:p>
          <a:p>
            <a:pPr lvl="1"/>
            <a:r>
              <a:rPr lang="zh-CN" altLang="zh-CN" b="1" dirty="0"/>
              <a:t>软件产品，文章发表等</a:t>
            </a:r>
            <a:endParaRPr lang="zh-CN" altLang="zh-CN" dirty="0"/>
          </a:p>
          <a:p>
            <a:endParaRPr lang="zh-CN" altLang="en-US" dirty="0"/>
          </a:p>
        </p:txBody>
      </p:sp>
    </p:spTree>
    <p:extLst>
      <p:ext uri="{BB962C8B-B14F-4D97-AF65-F5344CB8AC3E}">
        <p14:creationId xmlns:p14="http://schemas.microsoft.com/office/powerpoint/2010/main" val="144328736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863</Words>
  <Application>Microsoft Macintosh PowerPoint</Application>
  <PresentationFormat>宽屏</PresentationFormat>
  <Paragraphs>37</Paragraphs>
  <Slides>15</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15</vt:i4>
      </vt:variant>
    </vt:vector>
  </HeadingPairs>
  <TitlesOfParts>
    <vt:vector size="19" baseType="lpstr">
      <vt:lpstr>等线</vt:lpstr>
      <vt:lpstr>等线 Light</vt:lpstr>
      <vt:lpstr>Arial</vt:lpstr>
      <vt:lpstr>Office 主题​​</vt:lpstr>
      <vt:lpstr>PowerPoint 演示文稿</vt:lpstr>
      <vt:lpstr>CSST性能</vt:lpstr>
      <vt:lpstr>PowerPoint 演示文稿</vt:lpstr>
      <vt:lpstr>PowerPoint 演示文稿</vt:lpstr>
      <vt:lpstr>PowerPoint 演示文稿</vt:lpstr>
      <vt:lpstr>PowerPoint 演示文稿</vt:lpstr>
      <vt:lpstr>PowerPoint 演示文稿</vt:lpstr>
      <vt:lpstr>PowerPoint 演示文稿</vt:lpstr>
      <vt:lpstr>项目三：数值模拟</vt:lpstr>
      <vt:lpstr>适合CSST的图像巡天和/或红移巡天的LCDM数值模拟（因为计算资源限制，减小规模）</vt:lpstr>
      <vt:lpstr>非标准LCDM的宇宙学数值模拟：暗能量、修改引力、中微子、非高斯模拟等</vt:lpstr>
      <vt:lpstr>对应CSST的图像巡天/红移巡天的Mock星表</vt:lpstr>
      <vt:lpstr>对应CSST的图像巡天的弱、强引力透镜的Mock表</vt:lpstr>
      <vt:lpstr>对应CSST的测光和光谱巡天的重构数值模拟和流体数值模拟</vt:lpstr>
      <vt:lpstr>对应CSST的宇宙学仿真器（Cosmological Emulators）的建立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Microsoft Office User</cp:lastModifiedBy>
  <cp:revision>5</cp:revision>
  <dcterms:created xsi:type="dcterms:W3CDTF">2020-06-02T09:06:40Z</dcterms:created>
  <dcterms:modified xsi:type="dcterms:W3CDTF">2020-06-02T10:01:47Z</dcterms:modified>
</cp:coreProperties>
</file>

<file path=docProps/thumbnail.jpeg>
</file>